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5"/>
  </p:notesMasterIdLst>
  <p:handoutMasterIdLst>
    <p:handoutMasterId r:id="rId6"/>
  </p:handoutMasterIdLst>
  <p:sldIdLst>
    <p:sldId id="265" r:id="rId2"/>
    <p:sldId id="267" r:id="rId3"/>
    <p:sldId id="268" r:id="rId4"/>
  </p:sldIdLst>
  <p:sldSz cx="12192000" cy="6858000"/>
  <p:notesSz cx="6884988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008810E7-F77C-42A9-854B-58CA2BA3A5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561E5C3-01E4-4D30-B274-DF8F5E1AA3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99903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r">
              <a:defRPr sz="1200"/>
            </a:lvl1pPr>
          </a:lstStyle>
          <a:p>
            <a:fld id="{0D6749DA-DD0A-46B5-B04E-56760F39BD3E}" type="datetime1">
              <a:rPr lang="it-IT" smtClean="0"/>
              <a:t>04/11/2025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1508C6E-1DD8-42AC-89F1-28035BCB93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60657C6-E5F5-415C-9E4D-7D67077C8D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99903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r">
              <a:defRPr sz="1200"/>
            </a:lvl1pPr>
          </a:lstStyle>
          <a:p>
            <a:fld id="{A8BBFC48-4A1A-4001-89AA-78FCD15AE5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862218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99903" y="0"/>
            <a:ext cx="2983495" cy="502676"/>
          </a:xfrm>
          <a:prstGeom prst="rect">
            <a:avLst/>
          </a:prstGeom>
        </p:spPr>
        <p:txBody>
          <a:bodyPr vert="horz" lIns="95755" tIns="47877" rIns="95755" bIns="47877" rtlCol="0"/>
          <a:lstStyle>
            <a:lvl1pPr algn="r">
              <a:defRPr sz="1200"/>
            </a:lvl1pPr>
          </a:lstStyle>
          <a:p>
            <a:fld id="{EECA8449-39FE-43DA-9DCB-43B20AEF0869}" type="datetime1">
              <a:rPr lang="it-IT" smtClean="0"/>
              <a:t>04/11/2025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08688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55" tIns="47877" rIns="95755" bIns="4787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8500" y="4821507"/>
            <a:ext cx="5507990" cy="3944868"/>
          </a:xfrm>
          <a:prstGeom prst="rect">
            <a:avLst/>
          </a:prstGeom>
        </p:spPr>
        <p:txBody>
          <a:bodyPr vert="horz" lIns="95755" tIns="47877" rIns="95755" bIns="47877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2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99903" y="9516041"/>
            <a:ext cx="2983495" cy="502675"/>
          </a:xfrm>
          <a:prstGeom prst="rect">
            <a:avLst/>
          </a:prstGeom>
        </p:spPr>
        <p:txBody>
          <a:bodyPr vert="horz" lIns="95755" tIns="47877" rIns="95755" bIns="47877" rtlCol="0" anchor="b"/>
          <a:lstStyle>
            <a:lvl1pPr algn="r">
              <a:defRPr sz="1200"/>
            </a:lvl1pPr>
          </a:lstStyle>
          <a:p>
            <a:fld id="{2621EDB9-090B-49CD-8EED-6214A4B960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13820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4592-69F6-4352-BA59-BE0E81DAD848}" type="datetime1">
              <a:rPr lang="it-IT" smtClean="0"/>
              <a:t>04/11/2025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35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DCDB-114D-45E5-92F4-AD5CC05A5566}" type="datetime1">
              <a:rPr lang="it-IT" smtClean="0"/>
              <a:t>04/11/2025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841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CCF95-5079-483A-92C7-03437A231325}" type="datetime1">
              <a:rPr lang="it-IT" smtClean="0"/>
              <a:t>04/11/2025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99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BBA256E4-B2BB-D44E-9E3C-CBAD4BCC96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62652" y="295495"/>
            <a:ext cx="659956" cy="577656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61B2C569-9CF4-3449-A6B0-B00AB73A6E14}"/>
              </a:ext>
            </a:extLst>
          </p:cNvPr>
          <p:cNvGrpSpPr/>
          <p:nvPr userDrawn="1"/>
        </p:nvGrpSpPr>
        <p:grpSpPr>
          <a:xfrm>
            <a:off x="0" y="6156960"/>
            <a:ext cx="12191999" cy="701040"/>
            <a:chOff x="1" y="5045937"/>
            <a:chExt cx="12165952" cy="699542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62D69203-E94F-9F41-AC7C-7A7FAB820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1" y="5045937"/>
              <a:ext cx="3041488" cy="699542"/>
            </a:xfrm>
            <a:prstGeom prst="rect">
              <a:avLst/>
            </a:prstGeom>
            <a:noFill/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A5843D93-2557-064E-A1D8-1C02425C0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3041489" y="5045937"/>
              <a:ext cx="3041488" cy="699542"/>
            </a:xfrm>
            <a:prstGeom prst="rect">
              <a:avLst/>
            </a:prstGeom>
            <a:noFill/>
          </p:spPr>
        </p:pic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A1FC6671-BA41-CF4A-8DEB-19153883B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6082977" y="5045937"/>
              <a:ext cx="3041488" cy="699542"/>
            </a:xfrm>
            <a:prstGeom prst="rect">
              <a:avLst/>
            </a:prstGeom>
            <a:noFill/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348BA802-382D-2D4E-89F5-DDE84DE489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alphaModFix amt="20000"/>
            </a:blip>
            <a:stretch>
              <a:fillRect/>
            </a:stretch>
          </p:blipFill>
          <p:spPr>
            <a:xfrm>
              <a:off x="9124465" y="5045937"/>
              <a:ext cx="3041488" cy="69954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7414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BFD1-DE0D-42C0-AD13-25C0F3D4B2E6}" type="datetime1">
              <a:rPr lang="it-IT" smtClean="0"/>
              <a:t>04/11/2025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9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838CD-FDAD-4EEE-9AF0-18959EECC440}" type="datetime1">
              <a:rPr lang="it-IT" smtClean="0"/>
              <a:t>04/11/2025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04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4434-54FE-4A91-A232-08243E72E1B7}" type="datetime1">
              <a:rPr lang="it-IT" smtClean="0"/>
              <a:t>04/11/2025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331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5BD4D-4BC8-42A9-9AA8-6F4A4BB22CE8}" type="datetime1">
              <a:rPr lang="it-IT" smtClean="0"/>
              <a:t>04/11/2025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9878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08747-5D0E-4EF5-B98E-B0017877F006}" type="datetime1">
              <a:rPr lang="it-IT" smtClean="0"/>
              <a:t>04/11/2025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0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5D086-C435-4D06-9032-B556A26D6352}" type="datetime1">
              <a:rPr lang="it-IT" smtClean="0"/>
              <a:t>04/11/2025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1306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BACE-6D03-4046-96DE-1B8ADAFA798D}" type="datetime1">
              <a:rPr lang="it-IT" smtClean="0"/>
              <a:t>04/11/2025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082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4EA25-4C4B-4644-8C4C-62CA7CEBC230}" type="datetime1">
              <a:rPr lang="it-IT" smtClean="0"/>
              <a:t>04/11/2025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Organigramma Area Tecnica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97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08EF6-B929-44D5-ABFE-C41B28E6E3F9}" type="datetime1">
              <a:rPr lang="it-IT" smtClean="0"/>
              <a:t>04/11/2025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Organigramma Area Tecnica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817AC-D234-4354-BADC-EB829F892E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360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660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ttore diritto 40">
            <a:extLst>
              <a:ext uri="{FF2B5EF4-FFF2-40B4-BE49-F238E27FC236}">
                <a16:creationId xmlns:a16="http://schemas.microsoft.com/office/drawing/2014/main" id="{F7681A43-CF15-3DBE-A8EE-747F3AB5E476}"/>
              </a:ext>
            </a:extLst>
          </p:cNvPr>
          <p:cNvCxnSpPr>
            <a:cxnSpLocks/>
          </p:cNvCxnSpPr>
          <p:nvPr/>
        </p:nvCxnSpPr>
        <p:spPr>
          <a:xfrm flipH="1">
            <a:off x="5891128" y="3824828"/>
            <a:ext cx="1504147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ttore diritto 40">
            <a:extLst>
              <a:ext uri="{FF2B5EF4-FFF2-40B4-BE49-F238E27FC236}">
                <a16:creationId xmlns:a16="http://schemas.microsoft.com/office/drawing/2014/main" id="{B75E5FAC-E0FF-77B4-31AB-56B05D38B50D}"/>
              </a:ext>
            </a:extLst>
          </p:cNvPr>
          <p:cNvCxnSpPr>
            <a:cxnSpLocks/>
          </p:cNvCxnSpPr>
          <p:nvPr/>
        </p:nvCxnSpPr>
        <p:spPr>
          <a:xfrm flipH="1">
            <a:off x="5473450" y="4356546"/>
            <a:ext cx="43018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ttore diritto 40">
            <a:extLst>
              <a:ext uri="{FF2B5EF4-FFF2-40B4-BE49-F238E27FC236}">
                <a16:creationId xmlns:a16="http://schemas.microsoft.com/office/drawing/2014/main" id="{6B313316-ED47-6AC6-F1CA-29B88F8676F7}"/>
              </a:ext>
            </a:extLst>
          </p:cNvPr>
          <p:cNvCxnSpPr>
            <a:cxnSpLocks/>
          </p:cNvCxnSpPr>
          <p:nvPr/>
        </p:nvCxnSpPr>
        <p:spPr>
          <a:xfrm flipH="1" flipV="1">
            <a:off x="6610083" y="1190216"/>
            <a:ext cx="1313166" cy="77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nettore diritto 40">
            <a:extLst>
              <a:ext uri="{FF2B5EF4-FFF2-40B4-BE49-F238E27FC236}">
                <a16:creationId xmlns:a16="http://schemas.microsoft.com/office/drawing/2014/main" id="{BCCC7D03-ECB9-3F7E-F24F-C434202EA499}"/>
              </a:ext>
            </a:extLst>
          </p:cNvPr>
          <p:cNvCxnSpPr>
            <a:cxnSpLocks/>
          </p:cNvCxnSpPr>
          <p:nvPr/>
        </p:nvCxnSpPr>
        <p:spPr>
          <a:xfrm flipH="1">
            <a:off x="3949570" y="1199950"/>
            <a:ext cx="132224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03F41EB2-C33D-4FC1-B61C-174AFB76B521}"/>
              </a:ext>
            </a:extLst>
          </p:cNvPr>
          <p:cNvCxnSpPr>
            <a:cxnSpLocks/>
          </p:cNvCxnSpPr>
          <p:nvPr/>
        </p:nvCxnSpPr>
        <p:spPr>
          <a:xfrm>
            <a:off x="9003609" y="4884260"/>
            <a:ext cx="0" cy="4574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967D4F18-300D-467E-AD85-4146412F2A12}"/>
              </a:ext>
            </a:extLst>
          </p:cNvPr>
          <p:cNvCxnSpPr>
            <a:cxnSpLocks/>
          </p:cNvCxnSpPr>
          <p:nvPr/>
        </p:nvCxnSpPr>
        <p:spPr>
          <a:xfrm>
            <a:off x="5878620" y="1461103"/>
            <a:ext cx="25019" cy="34243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28841E03-B119-460B-A445-5A21315467A9}"/>
              </a:ext>
            </a:extLst>
          </p:cNvPr>
          <p:cNvCxnSpPr>
            <a:cxnSpLocks/>
          </p:cNvCxnSpPr>
          <p:nvPr/>
        </p:nvCxnSpPr>
        <p:spPr>
          <a:xfrm>
            <a:off x="2669640" y="4882281"/>
            <a:ext cx="633396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ttangolo 25">
            <a:extLst>
              <a:ext uri="{FF2B5EF4-FFF2-40B4-BE49-F238E27FC236}">
                <a16:creationId xmlns:a16="http://schemas.microsoft.com/office/drawing/2014/main" id="{FF2E8213-B795-4494-A4B6-A8D9FF81563C}"/>
              </a:ext>
            </a:extLst>
          </p:cNvPr>
          <p:cNvSpPr/>
          <p:nvPr/>
        </p:nvSpPr>
        <p:spPr>
          <a:xfrm>
            <a:off x="2624198" y="908642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RPD, RPCT, Privacy, 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Referente MOG</a:t>
            </a:r>
            <a:br>
              <a:rPr lang="it-IT" sz="10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Brioschi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2" name="Connettore diritto 40">
            <a:extLst>
              <a:ext uri="{FF2B5EF4-FFF2-40B4-BE49-F238E27FC236}">
                <a16:creationId xmlns:a16="http://schemas.microsoft.com/office/drawing/2014/main" id="{AF210489-2095-4E00-B60C-DF3AD883A792}"/>
              </a:ext>
            </a:extLst>
          </p:cNvPr>
          <p:cNvCxnSpPr>
            <a:cxnSpLocks/>
          </p:cNvCxnSpPr>
          <p:nvPr/>
        </p:nvCxnSpPr>
        <p:spPr>
          <a:xfrm flipH="1">
            <a:off x="4399492" y="3285857"/>
            <a:ext cx="1504147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ttangolo 9">
            <a:extLst>
              <a:ext uri="{FF2B5EF4-FFF2-40B4-BE49-F238E27FC236}">
                <a16:creationId xmlns:a16="http://schemas.microsoft.com/office/drawing/2014/main" id="{C9D5F21F-7A5D-6BFE-3C67-44CBEB43A4F3}"/>
              </a:ext>
            </a:extLst>
          </p:cNvPr>
          <p:cNvSpPr/>
          <p:nvPr/>
        </p:nvSpPr>
        <p:spPr>
          <a:xfrm>
            <a:off x="6193323" y="3287453"/>
            <a:ext cx="1941234" cy="10747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</a:t>
            </a: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IT di Rete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Tessera**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C9F0790F-1890-650E-1F0F-142BACBC3036}"/>
              </a:ext>
            </a:extLst>
          </p:cNvPr>
          <p:cNvCxnSpPr>
            <a:cxnSpLocks/>
          </p:cNvCxnSpPr>
          <p:nvPr/>
        </p:nvCxnSpPr>
        <p:spPr>
          <a:xfrm>
            <a:off x="2669640" y="4896421"/>
            <a:ext cx="0" cy="3918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3AEC4255-609D-C9F7-DAFC-0C07AE3C6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8054" y="796143"/>
            <a:ext cx="1721262" cy="799892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nstantia" panose="02030602050306030303" pitchFamily="18" charset="0"/>
              </a:rPr>
              <a:t>CDA</a:t>
            </a:r>
            <a:endParaRPr kumimoji="0" lang="it-IT" alt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1BC3900C-9D09-11DD-4210-BA2D861224E4}"/>
              </a:ext>
            </a:extLst>
          </p:cNvPr>
          <p:cNvSpPr/>
          <p:nvPr/>
        </p:nvSpPr>
        <p:spPr>
          <a:xfrm>
            <a:off x="7886781" y="923702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Servizio Prevenzione e Protezione - SPP</a:t>
            </a:r>
            <a:br>
              <a:rPr lang="it-IT" sz="10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D’Alessandro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F75A5117-BCEC-867F-B1E4-1669ABEB52A0}"/>
              </a:ext>
            </a:extLst>
          </p:cNvPr>
          <p:cNvSpPr/>
          <p:nvPr/>
        </p:nvSpPr>
        <p:spPr>
          <a:xfrm>
            <a:off x="7974995" y="1707111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ODV</a:t>
            </a:r>
            <a:br>
              <a:rPr lang="it-IT" sz="10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Organismo esterno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5082DAAA-A5C1-550C-FD53-1B5343D468A1}"/>
              </a:ext>
            </a:extLst>
          </p:cNvPr>
          <p:cNvSpPr/>
          <p:nvPr/>
        </p:nvSpPr>
        <p:spPr>
          <a:xfrm>
            <a:off x="4351341" y="1831913"/>
            <a:ext cx="3079575" cy="8074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Presidente &amp; Amministratore Delegato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E. Boerci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BF60F2F2-B3AC-CE1F-3751-351E31614230}"/>
              </a:ext>
            </a:extLst>
          </p:cNvPr>
          <p:cNvSpPr/>
          <p:nvPr/>
        </p:nvSpPr>
        <p:spPr>
          <a:xfrm>
            <a:off x="4070204" y="4038740"/>
            <a:ext cx="1518732" cy="65532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Segreteria e Relazioni Esterne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A. Caputo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96228930-7100-984F-925F-37912C6D0312}"/>
              </a:ext>
            </a:extLst>
          </p:cNvPr>
          <p:cNvSpPr/>
          <p:nvPr/>
        </p:nvSpPr>
        <p:spPr>
          <a:xfrm>
            <a:off x="4070204" y="2831827"/>
            <a:ext cx="1518732" cy="95687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Uff. Gestione Risorse Umane –Relazioni Industriali – Formazione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C. Passoni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D33BDC58-2CCB-1C7D-593D-8F5FBD50CE82}"/>
              </a:ext>
            </a:extLst>
          </p:cNvPr>
          <p:cNvSpPr/>
          <p:nvPr/>
        </p:nvSpPr>
        <p:spPr>
          <a:xfrm>
            <a:off x="1069473" y="5172008"/>
            <a:ext cx="3200333" cy="12257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Amministrazione Finanza e Controllo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Rapp. Direzione per i Sistemi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M. Mandelli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B4E6DD1D-39EE-C6FC-1F10-F263E1925677}"/>
              </a:ext>
            </a:extLst>
          </p:cNvPr>
          <p:cNvSpPr/>
          <p:nvPr/>
        </p:nvSpPr>
        <p:spPr>
          <a:xfrm>
            <a:off x="7281033" y="5161160"/>
            <a:ext cx="3445151" cy="12257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Tecnica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200" i="1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Ferazzini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F177F52A-D5BF-4A61-C496-482210C20176}"/>
              </a:ext>
            </a:extLst>
          </p:cNvPr>
          <p:cNvCxnSpPr>
            <a:cxnSpLocks/>
          </p:cNvCxnSpPr>
          <p:nvPr/>
        </p:nvCxnSpPr>
        <p:spPr>
          <a:xfrm>
            <a:off x="7524894" y="1197938"/>
            <a:ext cx="0" cy="844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161235FB-A205-5EB9-0E7E-A90456814F1E}"/>
              </a:ext>
            </a:extLst>
          </p:cNvPr>
          <p:cNvCxnSpPr/>
          <p:nvPr/>
        </p:nvCxnSpPr>
        <p:spPr>
          <a:xfrm>
            <a:off x="7531216" y="2034771"/>
            <a:ext cx="4437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uppo 84">
            <a:extLst>
              <a:ext uri="{FF2B5EF4-FFF2-40B4-BE49-F238E27FC236}">
                <a16:creationId xmlns:a16="http://schemas.microsoft.com/office/drawing/2014/main" id="{7BA4A6B2-B960-3980-2901-86A62D920562}"/>
              </a:ext>
            </a:extLst>
          </p:cNvPr>
          <p:cNvGrpSpPr/>
          <p:nvPr/>
        </p:nvGrpSpPr>
        <p:grpSpPr>
          <a:xfrm>
            <a:off x="119640" y="82691"/>
            <a:ext cx="11793193" cy="564993"/>
            <a:chOff x="119641" y="81577"/>
            <a:chExt cx="11793193" cy="564993"/>
          </a:xfrm>
        </p:grpSpPr>
        <p:sp>
          <p:nvSpPr>
            <p:cNvPr id="72" name="Rettangolo 71">
              <a:extLst>
                <a:ext uri="{FF2B5EF4-FFF2-40B4-BE49-F238E27FC236}">
                  <a16:creationId xmlns:a16="http://schemas.microsoft.com/office/drawing/2014/main" id="{8BEE6C33-684E-00DF-F3FD-F77EAD76028E}"/>
                </a:ext>
              </a:extLst>
            </p:cNvPr>
            <p:cNvSpPr/>
            <p:nvPr/>
          </p:nvSpPr>
          <p:spPr>
            <a:xfrm>
              <a:off x="119641" y="85458"/>
              <a:ext cx="11793193" cy="561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76" name="Connettore diritto 75">
              <a:extLst>
                <a:ext uri="{FF2B5EF4-FFF2-40B4-BE49-F238E27FC236}">
                  <a16:creationId xmlns:a16="http://schemas.microsoft.com/office/drawing/2014/main" id="{C0497E0B-8A48-78AE-8E54-587D643B7A4C}"/>
                </a:ext>
              </a:extLst>
            </p:cNvPr>
            <p:cNvCxnSpPr>
              <a:cxnSpLocks/>
            </p:cNvCxnSpPr>
            <p:nvPr/>
          </p:nvCxnSpPr>
          <p:spPr>
            <a:xfrm>
              <a:off x="1551709" y="81577"/>
              <a:ext cx="0" cy="5649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diritto 77">
              <a:extLst>
                <a:ext uri="{FF2B5EF4-FFF2-40B4-BE49-F238E27FC236}">
                  <a16:creationId xmlns:a16="http://schemas.microsoft.com/office/drawing/2014/main" id="{5E7D1352-7089-11C6-5FD8-5A1EF23E9474}"/>
                </a:ext>
              </a:extLst>
            </p:cNvPr>
            <p:cNvCxnSpPr/>
            <p:nvPr/>
          </p:nvCxnSpPr>
          <p:spPr>
            <a:xfrm>
              <a:off x="9785927" y="85458"/>
              <a:ext cx="0" cy="56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9" name="Immagine 78">
              <a:extLst>
                <a:ext uri="{FF2B5EF4-FFF2-40B4-BE49-F238E27FC236}">
                  <a16:creationId xmlns:a16="http://schemas.microsoft.com/office/drawing/2014/main" id="{6CFBB1C1-64F2-D4D2-E420-C71E6ACD8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916" y="133187"/>
              <a:ext cx="558784" cy="465653"/>
            </a:xfrm>
            <a:prstGeom prst="rect">
              <a:avLst/>
            </a:prstGeom>
          </p:spPr>
        </p:pic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806AEF52-732D-97DF-CC72-5D80912EA135}"/>
                </a:ext>
              </a:extLst>
            </p:cNvPr>
            <p:cNvSpPr txBox="1"/>
            <p:nvPr/>
          </p:nvSpPr>
          <p:spPr>
            <a:xfrm>
              <a:off x="4898162" y="144588"/>
              <a:ext cx="187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ORGANIGRAMMA</a:t>
              </a:r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F1CA116-7A69-55FE-5EDF-C92643E6E086}"/>
              </a:ext>
            </a:extLst>
          </p:cNvPr>
          <p:cNvSpPr txBox="1"/>
          <p:nvPr/>
        </p:nvSpPr>
        <p:spPr>
          <a:xfrm>
            <a:off x="10294276" y="6576626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/>
              <a:t>** codatorialità Cap Holding, Alfa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BB45E6B-43D0-F010-84AC-FF73D9A131F7}"/>
              </a:ext>
            </a:extLst>
          </p:cNvPr>
          <p:cNvSpPr txBox="1"/>
          <p:nvPr/>
        </p:nvSpPr>
        <p:spPr>
          <a:xfrm>
            <a:off x="9880599" y="165958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All20PdG00OrganigrammaRev38</a:t>
            </a:r>
          </a:p>
          <a:p>
            <a:r>
              <a:rPr lang="it-IT" sz="1000" dirty="0"/>
              <a:t>del 31/10/2025</a:t>
            </a:r>
          </a:p>
        </p:txBody>
      </p:sp>
    </p:spTree>
    <p:extLst>
      <p:ext uri="{BB962C8B-B14F-4D97-AF65-F5344CB8AC3E}">
        <p14:creationId xmlns:p14="http://schemas.microsoft.com/office/powerpoint/2010/main" val="4027956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Connettore diritto 36">
            <a:extLst>
              <a:ext uri="{FF2B5EF4-FFF2-40B4-BE49-F238E27FC236}">
                <a16:creationId xmlns:a16="http://schemas.microsoft.com/office/drawing/2014/main" id="{AE0AE366-3657-4D5E-94A9-0B1E1E97C7FE}"/>
              </a:ext>
            </a:extLst>
          </p:cNvPr>
          <p:cNvCxnSpPr>
            <a:cxnSpLocks/>
          </p:cNvCxnSpPr>
          <p:nvPr/>
        </p:nvCxnSpPr>
        <p:spPr>
          <a:xfrm>
            <a:off x="6096000" y="1964772"/>
            <a:ext cx="0" cy="40019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07298ADD-4BA8-D9B8-9029-6939EC382A7C}"/>
              </a:ext>
            </a:extLst>
          </p:cNvPr>
          <p:cNvGrpSpPr/>
          <p:nvPr/>
        </p:nvGrpSpPr>
        <p:grpSpPr>
          <a:xfrm>
            <a:off x="119641" y="81577"/>
            <a:ext cx="11793193" cy="580794"/>
            <a:chOff x="119641" y="81577"/>
            <a:chExt cx="11793193" cy="580794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C23B29F7-2D65-6EFB-F588-4A1DC8AF357C}"/>
                </a:ext>
              </a:extLst>
            </p:cNvPr>
            <p:cNvSpPr/>
            <p:nvPr/>
          </p:nvSpPr>
          <p:spPr>
            <a:xfrm>
              <a:off x="119641" y="85458"/>
              <a:ext cx="11793193" cy="561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54512D3A-D60B-E852-7C1E-0DF164EF1DDE}"/>
                </a:ext>
              </a:extLst>
            </p:cNvPr>
            <p:cNvCxnSpPr/>
            <p:nvPr/>
          </p:nvCxnSpPr>
          <p:spPr>
            <a:xfrm>
              <a:off x="1551709" y="81577"/>
              <a:ext cx="0" cy="580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100AE045-99B7-44FB-59DD-7689ADB566C4}"/>
                </a:ext>
              </a:extLst>
            </p:cNvPr>
            <p:cNvCxnSpPr/>
            <p:nvPr/>
          </p:nvCxnSpPr>
          <p:spPr>
            <a:xfrm>
              <a:off x="9785927" y="85458"/>
              <a:ext cx="0" cy="56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70561503-B960-416D-6632-5C707F3764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916" y="133187"/>
              <a:ext cx="558784" cy="465653"/>
            </a:xfrm>
            <a:prstGeom prst="rect">
              <a:avLst/>
            </a:prstGeom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E9E13BB4-B929-BB88-139F-E1F457861D51}"/>
                </a:ext>
              </a:extLst>
            </p:cNvPr>
            <p:cNvSpPr txBox="1"/>
            <p:nvPr/>
          </p:nvSpPr>
          <p:spPr>
            <a:xfrm>
              <a:off x="4898162" y="144588"/>
              <a:ext cx="187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ORGANIGRAMMA</a:t>
              </a:r>
            </a:p>
          </p:txBody>
        </p:sp>
      </p:grpSp>
      <p:sp>
        <p:nvSpPr>
          <p:cNvPr id="13" name="Rettangolo 12">
            <a:extLst>
              <a:ext uri="{FF2B5EF4-FFF2-40B4-BE49-F238E27FC236}">
                <a16:creationId xmlns:a16="http://schemas.microsoft.com/office/drawing/2014/main" id="{3D34A164-3299-5AE0-00DD-557C33A153EC}"/>
              </a:ext>
            </a:extLst>
          </p:cNvPr>
          <p:cNvSpPr/>
          <p:nvPr/>
        </p:nvSpPr>
        <p:spPr>
          <a:xfrm>
            <a:off x="3696410" y="937492"/>
            <a:ext cx="4784436" cy="10503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Amministrazione Finanza e Controllo</a:t>
            </a:r>
            <a:endParaRPr lang="it-I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4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Rapp. Direzione per i Sistemi</a:t>
            </a:r>
            <a:br>
              <a:rPr lang="it-IT" sz="14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4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M. Mandelli</a:t>
            </a:r>
            <a:endParaRPr lang="it-IT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CFA41F9E-96A8-E093-4266-D87229EDDC50}"/>
              </a:ext>
            </a:extLst>
          </p:cNvPr>
          <p:cNvSpPr/>
          <p:nvPr/>
        </p:nvSpPr>
        <p:spPr>
          <a:xfrm>
            <a:off x="3177317" y="2504388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Appalti e Contratti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Meda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000AF7D2-303C-E8B8-18DA-55E30598C86A}"/>
              </a:ext>
            </a:extLst>
          </p:cNvPr>
          <p:cNvSpPr/>
          <p:nvPr/>
        </p:nvSpPr>
        <p:spPr>
          <a:xfrm>
            <a:off x="3177319" y="3505855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Finanza &amp; Recupero Crediti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P. Daniele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5BFF0E7C-EAE1-E6B5-401F-D6D72ABBAB04}"/>
              </a:ext>
            </a:extLst>
          </p:cNvPr>
          <p:cNvSpPr/>
          <p:nvPr/>
        </p:nvSpPr>
        <p:spPr>
          <a:xfrm>
            <a:off x="3177319" y="4507322"/>
            <a:ext cx="2232957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Commerciale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P. Faragò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E8B78BF4-C6B4-D375-6732-DB26AA2343F4}"/>
              </a:ext>
            </a:extLst>
          </p:cNvPr>
          <p:cNvSpPr/>
          <p:nvPr/>
        </p:nvSpPr>
        <p:spPr>
          <a:xfrm>
            <a:off x="3177318" y="5508789"/>
            <a:ext cx="2232957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QAES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Senigalliesi</a:t>
            </a:r>
          </a:p>
          <a:p>
            <a:pPr algn="ctr"/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56D39FC1-512E-C944-4628-057D4C8B935A}"/>
              </a:ext>
            </a:extLst>
          </p:cNvPr>
          <p:cNvSpPr/>
          <p:nvPr/>
        </p:nvSpPr>
        <p:spPr>
          <a:xfrm>
            <a:off x="6775086" y="2500771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Amministrazione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T. Sanvito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6DACEFBC-8B32-A60A-7360-4C75E2E784F3}"/>
              </a:ext>
            </a:extLst>
          </p:cNvPr>
          <p:cNvSpPr/>
          <p:nvPr/>
        </p:nvSpPr>
        <p:spPr>
          <a:xfrm>
            <a:off x="6775086" y="3505854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Acquisti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A. Ravasi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572DA368-C466-D066-B52A-3DBBD82593DE}"/>
              </a:ext>
            </a:extLst>
          </p:cNvPr>
          <p:cNvSpPr/>
          <p:nvPr/>
        </p:nvSpPr>
        <p:spPr>
          <a:xfrm>
            <a:off x="6781724" y="4507321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Controllo di gestione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E. Colnago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FA3BF7A0-599D-7BC9-0BDA-5C18962AF3F6}"/>
              </a:ext>
            </a:extLst>
          </p:cNvPr>
          <p:cNvSpPr/>
          <p:nvPr/>
        </p:nvSpPr>
        <p:spPr>
          <a:xfrm>
            <a:off x="6781724" y="5574472"/>
            <a:ext cx="2232958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Legale </a:t>
            </a:r>
            <a:r>
              <a:rPr lang="it-IT" sz="1200" b="1" kern="1200" dirty="0" err="1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Regulatory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A. Villa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0CCD5C81-22E8-3AC8-735A-BA12267D7B24}"/>
              </a:ext>
            </a:extLst>
          </p:cNvPr>
          <p:cNvCxnSpPr>
            <a:stCxn id="16" idx="3"/>
          </p:cNvCxnSpPr>
          <p:nvPr/>
        </p:nvCxnSpPr>
        <p:spPr>
          <a:xfrm flipV="1">
            <a:off x="5410275" y="2896606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9B78EB4A-A8D1-C3F1-3CD5-7869214CE52B}"/>
              </a:ext>
            </a:extLst>
          </p:cNvPr>
          <p:cNvCxnSpPr/>
          <p:nvPr/>
        </p:nvCxnSpPr>
        <p:spPr>
          <a:xfrm flipV="1">
            <a:off x="5416915" y="3932323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3E7BABFB-A373-1689-87FC-4F6D14892ED3}"/>
              </a:ext>
            </a:extLst>
          </p:cNvPr>
          <p:cNvCxnSpPr/>
          <p:nvPr/>
        </p:nvCxnSpPr>
        <p:spPr>
          <a:xfrm flipV="1">
            <a:off x="5406222" y="4898737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54671327-AB1A-33A7-69AF-29C6CA4D2121}"/>
              </a:ext>
            </a:extLst>
          </p:cNvPr>
          <p:cNvCxnSpPr/>
          <p:nvPr/>
        </p:nvCxnSpPr>
        <p:spPr>
          <a:xfrm flipV="1">
            <a:off x="5416913" y="5975807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77D233B-63FE-743D-6C55-3FE814FAA263}"/>
              </a:ext>
            </a:extLst>
          </p:cNvPr>
          <p:cNvSpPr txBox="1"/>
          <p:nvPr/>
        </p:nvSpPr>
        <p:spPr>
          <a:xfrm>
            <a:off x="9880599" y="165958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All20PdG00OrganigrammaRev38</a:t>
            </a:r>
          </a:p>
          <a:p>
            <a:r>
              <a:rPr lang="it-IT" sz="1000" dirty="0"/>
              <a:t>del 31/10/2025</a:t>
            </a:r>
          </a:p>
        </p:txBody>
      </p:sp>
    </p:spTree>
    <p:extLst>
      <p:ext uri="{BB962C8B-B14F-4D97-AF65-F5344CB8AC3E}">
        <p14:creationId xmlns:p14="http://schemas.microsoft.com/office/powerpoint/2010/main" val="2772497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15030565-1775-0319-25D2-562DEA9EB095}"/>
              </a:ext>
            </a:extLst>
          </p:cNvPr>
          <p:cNvCxnSpPr>
            <a:cxnSpLocks/>
          </p:cNvCxnSpPr>
          <p:nvPr/>
        </p:nvCxnSpPr>
        <p:spPr>
          <a:xfrm>
            <a:off x="2050232" y="2855442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8C121EF2-FBD7-587E-CCD5-8E28EABEEFF6}"/>
              </a:ext>
            </a:extLst>
          </p:cNvPr>
          <p:cNvCxnSpPr>
            <a:cxnSpLocks/>
          </p:cNvCxnSpPr>
          <p:nvPr/>
        </p:nvCxnSpPr>
        <p:spPr>
          <a:xfrm>
            <a:off x="4146497" y="2844196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F93D7AB4-9116-A01F-4A67-3AA84D828DE8}"/>
              </a:ext>
            </a:extLst>
          </p:cNvPr>
          <p:cNvCxnSpPr>
            <a:cxnSpLocks/>
          </p:cNvCxnSpPr>
          <p:nvPr/>
        </p:nvCxnSpPr>
        <p:spPr>
          <a:xfrm>
            <a:off x="6369235" y="2625126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0FEA6717-9AB3-A8EB-B303-FC7F60FEEC09}"/>
              </a:ext>
            </a:extLst>
          </p:cNvPr>
          <p:cNvCxnSpPr>
            <a:cxnSpLocks/>
          </p:cNvCxnSpPr>
          <p:nvPr/>
        </p:nvCxnSpPr>
        <p:spPr>
          <a:xfrm>
            <a:off x="6370219" y="3125466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6" name="Connettore diritto 40">
            <a:extLst>
              <a:ext uri="{FF2B5EF4-FFF2-40B4-BE49-F238E27FC236}">
                <a16:creationId xmlns:a16="http://schemas.microsoft.com/office/drawing/2014/main" id="{D8882454-D6EF-845D-4428-FC4C0EB8A2EF}"/>
              </a:ext>
            </a:extLst>
          </p:cNvPr>
          <p:cNvCxnSpPr>
            <a:cxnSpLocks/>
          </p:cNvCxnSpPr>
          <p:nvPr/>
        </p:nvCxnSpPr>
        <p:spPr>
          <a:xfrm flipH="1">
            <a:off x="7878618" y="1714368"/>
            <a:ext cx="89130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5" name="Connettore diritto 40">
            <a:extLst>
              <a:ext uri="{FF2B5EF4-FFF2-40B4-BE49-F238E27FC236}">
                <a16:creationId xmlns:a16="http://schemas.microsoft.com/office/drawing/2014/main" id="{3B8BE718-3348-912D-EB9B-08FCAC5563AD}"/>
              </a:ext>
            </a:extLst>
          </p:cNvPr>
          <p:cNvCxnSpPr>
            <a:cxnSpLocks/>
          </p:cNvCxnSpPr>
          <p:nvPr/>
        </p:nvCxnSpPr>
        <p:spPr>
          <a:xfrm flipH="1">
            <a:off x="7878618" y="1196336"/>
            <a:ext cx="89130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2" name="Connettore diritto 40">
            <a:extLst>
              <a:ext uri="{FF2B5EF4-FFF2-40B4-BE49-F238E27FC236}">
                <a16:creationId xmlns:a16="http://schemas.microsoft.com/office/drawing/2014/main" id="{99CCBC2C-082E-2000-5E53-964F56F401AA}"/>
              </a:ext>
            </a:extLst>
          </p:cNvPr>
          <p:cNvCxnSpPr>
            <a:cxnSpLocks/>
          </p:cNvCxnSpPr>
          <p:nvPr/>
        </p:nvCxnSpPr>
        <p:spPr>
          <a:xfrm flipH="1" flipV="1">
            <a:off x="3432828" y="1473420"/>
            <a:ext cx="1313166" cy="77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nettore diritto 36">
            <a:extLst>
              <a:ext uri="{FF2B5EF4-FFF2-40B4-BE49-F238E27FC236}">
                <a16:creationId xmlns:a16="http://schemas.microsoft.com/office/drawing/2014/main" id="{E9A03B2A-475E-96CB-1859-791972B32CDA}"/>
              </a:ext>
            </a:extLst>
          </p:cNvPr>
          <p:cNvCxnSpPr>
            <a:cxnSpLocks/>
          </p:cNvCxnSpPr>
          <p:nvPr/>
        </p:nvCxnSpPr>
        <p:spPr>
          <a:xfrm>
            <a:off x="5919684" y="2201405"/>
            <a:ext cx="15921" cy="29900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ttore diritto 36">
            <a:extLst>
              <a:ext uri="{FF2B5EF4-FFF2-40B4-BE49-F238E27FC236}">
                <a16:creationId xmlns:a16="http://schemas.microsoft.com/office/drawing/2014/main" id="{A309A484-E984-E567-491A-5354EF5C38BB}"/>
              </a:ext>
            </a:extLst>
          </p:cNvPr>
          <p:cNvCxnSpPr>
            <a:cxnSpLocks/>
          </p:cNvCxnSpPr>
          <p:nvPr/>
        </p:nvCxnSpPr>
        <p:spPr>
          <a:xfrm>
            <a:off x="9360143" y="2182426"/>
            <a:ext cx="0" cy="35670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774AFEB0-D063-6A1B-D1F8-D13513DE8EDE}"/>
              </a:ext>
            </a:extLst>
          </p:cNvPr>
          <p:cNvCxnSpPr>
            <a:cxnSpLocks/>
          </p:cNvCxnSpPr>
          <p:nvPr/>
        </p:nvCxnSpPr>
        <p:spPr>
          <a:xfrm>
            <a:off x="5170265" y="3902185"/>
            <a:ext cx="927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36">
            <a:extLst>
              <a:ext uri="{FF2B5EF4-FFF2-40B4-BE49-F238E27FC236}">
                <a16:creationId xmlns:a16="http://schemas.microsoft.com/office/drawing/2014/main" id="{47ED5010-125E-75E2-AEA5-E5937BC71533}"/>
              </a:ext>
            </a:extLst>
          </p:cNvPr>
          <p:cNvCxnSpPr>
            <a:cxnSpLocks/>
          </p:cNvCxnSpPr>
          <p:nvPr/>
        </p:nvCxnSpPr>
        <p:spPr>
          <a:xfrm>
            <a:off x="1528687" y="2191526"/>
            <a:ext cx="0" cy="33257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DA032A9B-77F3-3AB1-48E9-6B08E28B274A}"/>
              </a:ext>
            </a:extLst>
          </p:cNvPr>
          <p:cNvGrpSpPr/>
          <p:nvPr/>
        </p:nvGrpSpPr>
        <p:grpSpPr>
          <a:xfrm>
            <a:off x="119641" y="81577"/>
            <a:ext cx="11793193" cy="564993"/>
            <a:chOff x="119641" y="81577"/>
            <a:chExt cx="11793193" cy="564993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8A1C9339-279C-E042-D9A3-2F2D5CDFB667}"/>
                </a:ext>
              </a:extLst>
            </p:cNvPr>
            <p:cNvSpPr/>
            <p:nvPr/>
          </p:nvSpPr>
          <p:spPr>
            <a:xfrm>
              <a:off x="119641" y="85458"/>
              <a:ext cx="11793193" cy="561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diritto 7">
              <a:extLst>
                <a:ext uri="{FF2B5EF4-FFF2-40B4-BE49-F238E27FC236}">
                  <a16:creationId xmlns:a16="http://schemas.microsoft.com/office/drawing/2014/main" id="{90226ABB-6CCE-2F09-9A03-BD7C477D8478}"/>
                </a:ext>
              </a:extLst>
            </p:cNvPr>
            <p:cNvCxnSpPr>
              <a:cxnSpLocks/>
            </p:cNvCxnSpPr>
            <p:nvPr/>
          </p:nvCxnSpPr>
          <p:spPr>
            <a:xfrm>
              <a:off x="1551709" y="81577"/>
              <a:ext cx="0" cy="5649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8BD6A556-097A-D345-18A9-4C42F396DB37}"/>
                </a:ext>
              </a:extLst>
            </p:cNvPr>
            <p:cNvCxnSpPr/>
            <p:nvPr/>
          </p:nvCxnSpPr>
          <p:spPr>
            <a:xfrm>
              <a:off x="9785927" y="85458"/>
              <a:ext cx="0" cy="561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DE63BFD3-C98C-ABDD-AB54-EC131CAAE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916" y="133187"/>
              <a:ext cx="558784" cy="465653"/>
            </a:xfrm>
            <a:prstGeom prst="rect">
              <a:avLst/>
            </a:prstGeom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14A15215-07DF-E0FB-645B-7DA0FFC891AF}"/>
                </a:ext>
              </a:extLst>
            </p:cNvPr>
            <p:cNvSpPr txBox="1"/>
            <p:nvPr/>
          </p:nvSpPr>
          <p:spPr>
            <a:xfrm>
              <a:off x="4898162" y="144588"/>
              <a:ext cx="1876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ORGANIGRAMMA</a:t>
              </a:r>
            </a:p>
          </p:txBody>
        </p:sp>
      </p:grpSp>
      <p:sp>
        <p:nvSpPr>
          <p:cNvPr id="13" name="Rettangolo 12">
            <a:extLst>
              <a:ext uri="{FF2B5EF4-FFF2-40B4-BE49-F238E27FC236}">
                <a16:creationId xmlns:a16="http://schemas.microsoft.com/office/drawing/2014/main" id="{06ED2C03-2725-1AD4-050B-55EDD3383316}"/>
              </a:ext>
            </a:extLst>
          </p:cNvPr>
          <p:cNvSpPr/>
          <p:nvPr/>
        </p:nvSpPr>
        <p:spPr>
          <a:xfrm>
            <a:off x="4470400" y="937492"/>
            <a:ext cx="3408218" cy="10503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Tecnica</a:t>
            </a:r>
            <a:br>
              <a:rPr lang="it-IT" sz="16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r>
              <a:rPr lang="it-IT" sz="16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Ferazzini</a:t>
            </a:r>
            <a:endParaRPr lang="it-IT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8822D4F5-3D73-C2C1-6B39-70653843FF8F}"/>
              </a:ext>
            </a:extLst>
          </p:cNvPr>
          <p:cNvCxnSpPr>
            <a:cxnSpLocks/>
          </p:cNvCxnSpPr>
          <p:nvPr/>
        </p:nvCxnSpPr>
        <p:spPr>
          <a:xfrm>
            <a:off x="1542345" y="2191526"/>
            <a:ext cx="9768221" cy="98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ttangolo 15">
            <a:extLst>
              <a:ext uri="{FF2B5EF4-FFF2-40B4-BE49-F238E27FC236}">
                <a16:creationId xmlns:a16="http://schemas.microsoft.com/office/drawing/2014/main" id="{1CF3867D-D8AF-8A3A-2D5A-31A5800EA517}"/>
              </a:ext>
            </a:extLst>
          </p:cNvPr>
          <p:cNvSpPr/>
          <p:nvPr/>
        </p:nvSpPr>
        <p:spPr>
          <a:xfrm>
            <a:off x="635955" y="2414963"/>
            <a:ext cx="1812781" cy="8809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Acquedotto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A. Sala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BC317291-2BC8-B89F-9711-52A921AD6E1E}"/>
              </a:ext>
            </a:extLst>
          </p:cNvPr>
          <p:cNvSpPr/>
          <p:nvPr/>
        </p:nvSpPr>
        <p:spPr>
          <a:xfrm>
            <a:off x="4908296" y="2432182"/>
            <a:ext cx="2126968" cy="8745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Acque Reflue Protezione Ambiente</a:t>
            </a:r>
            <a:br>
              <a:rPr lang="it-IT" sz="1200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</a:br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L. Pedrazzi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678142F-6E7B-C754-B1A4-C707BAA357B8}"/>
              </a:ext>
            </a:extLst>
          </p:cNvPr>
          <p:cNvSpPr/>
          <p:nvPr/>
        </p:nvSpPr>
        <p:spPr>
          <a:xfrm>
            <a:off x="8243665" y="2378601"/>
            <a:ext cx="2232958" cy="8745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Dirigente Progettazione e Pianificazione territoriale</a:t>
            </a:r>
          </a:p>
          <a:p>
            <a:pPr algn="ctr"/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Ferazzini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5C03D9D7-C0B8-DE58-DC50-7AF889B9661B}"/>
              </a:ext>
            </a:extLst>
          </p:cNvPr>
          <p:cNvSpPr/>
          <p:nvPr/>
        </p:nvSpPr>
        <p:spPr>
          <a:xfrm>
            <a:off x="10704944" y="2418484"/>
            <a:ext cx="1211243" cy="78443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Laboratorio</a:t>
            </a:r>
          </a:p>
          <a:p>
            <a:pPr algn="ctr"/>
            <a:endParaRPr lang="it-IT" sz="1200" kern="1200" dirty="0">
              <a:solidFill>
                <a:srgbClr val="000000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2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O. Longoni 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C87ADA86-74F0-B8FE-2CE9-40EBB8B4B6C7}"/>
              </a:ext>
            </a:extLst>
          </p:cNvPr>
          <p:cNvCxnSpPr>
            <a:cxnSpLocks/>
          </p:cNvCxnSpPr>
          <p:nvPr/>
        </p:nvCxnSpPr>
        <p:spPr>
          <a:xfrm>
            <a:off x="1083925" y="5517316"/>
            <a:ext cx="45842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FAA88182-EC16-655F-EBDE-EA200280A1CB}"/>
              </a:ext>
            </a:extLst>
          </p:cNvPr>
          <p:cNvCxnSpPr/>
          <p:nvPr/>
        </p:nvCxnSpPr>
        <p:spPr>
          <a:xfrm flipV="1">
            <a:off x="1101200" y="4701411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5863DE3D-8C86-3109-2054-4434821A5C6E}"/>
              </a:ext>
            </a:extLst>
          </p:cNvPr>
          <p:cNvCxnSpPr/>
          <p:nvPr/>
        </p:nvCxnSpPr>
        <p:spPr>
          <a:xfrm flipV="1">
            <a:off x="874535" y="3822385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29">
            <a:extLst>
              <a:ext uri="{FF2B5EF4-FFF2-40B4-BE49-F238E27FC236}">
                <a16:creationId xmlns:a16="http://schemas.microsoft.com/office/drawing/2014/main" id="{09BCF8D9-769E-E0FF-6EFE-7DFD548A1978}"/>
              </a:ext>
            </a:extLst>
          </p:cNvPr>
          <p:cNvSpPr/>
          <p:nvPr/>
        </p:nvSpPr>
        <p:spPr>
          <a:xfrm>
            <a:off x="251465" y="3503046"/>
            <a:ext cx="1175388" cy="75606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Impianti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Galliani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B02813D1-89D4-FEF6-73AF-A2A98E9C5791}"/>
              </a:ext>
            </a:extLst>
          </p:cNvPr>
          <p:cNvSpPr/>
          <p:nvPr/>
        </p:nvSpPr>
        <p:spPr>
          <a:xfrm>
            <a:off x="1634330" y="3509479"/>
            <a:ext cx="1288163" cy="749634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Reti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M. Rossi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06374D43-D73D-DFB5-6A7B-D720FAE435C8}"/>
              </a:ext>
            </a:extLst>
          </p:cNvPr>
          <p:cNvSpPr/>
          <p:nvPr/>
        </p:nvSpPr>
        <p:spPr>
          <a:xfrm>
            <a:off x="1639981" y="4359711"/>
            <a:ext cx="1282512" cy="1500524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Controllo Operativo, Supporto Nuovi progetti,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Servizi Idrici ai Comuni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F. Castellani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208A1F0E-F429-45E7-A84B-66B1D53BCD25}"/>
              </a:ext>
            </a:extLst>
          </p:cNvPr>
          <p:cNvSpPr/>
          <p:nvPr/>
        </p:nvSpPr>
        <p:spPr>
          <a:xfrm>
            <a:off x="263856" y="4356970"/>
            <a:ext cx="1175388" cy="69894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Magazzino Elettro idraulico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E. Rossi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1CCC8B56-DFBB-1BBF-6872-1143BB6592BD}"/>
              </a:ext>
            </a:extLst>
          </p:cNvPr>
          <p:cNvSpPr/>
          <p:nvPr/>
        </p:nvSpPr>
        <p:spPr>
          <a:xfrm>
            <a:off x="260758" y="5174396"/>
            <a:ext cx="1175387" cy="685841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Tecnologico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C. Faiella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7037B578-DA7C-BB6D-58F6-721ACC327C48}"/>
              </a:ext>
            </a:extLst>
          </p:cNvPr>
          <p:cNvSpPr/>
          <p:nvPr/>
        </p:nvSpPr>
        <p:spPr>
          <a:xfrm>
            <a:off x="4774555" y="3530598"/>
            <a:ext cx="1055683" cy="75736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Depurazione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Longhi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3CBAAEEB-1AA4-0E9E-9A9B-179D185FBA62}"/>
              </a:ext>
            </a:extLst>
          </p:cNvPr>
          <p:cNvSpPr/>
          <p:nvPr/>
        </p:nvSpPr>
        <p:spPr>
          <a:xfrm>
            <a:off x="5262073" y="4407695"/>
            <a:ext cx="1472057" cy="79391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Gestione Utenti industriali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Fadoni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7E61E493-1B16-ADA9-BCCA-5EDC7D06E547}"/>
              </a:ext>
            </a:extLst>
          </p:cNvPr>
          <p:cNvSpPr/>
          <p:nvPr/>
        </p:nvSpPr>
        <p:spPr>
          <a:xfrm>
            <a:off x="6088059" y="3537552"/>
            <a:ext cx="1130457" cy="75736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Fognatura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Rovelli 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0F3CC813-2950-612B-562B-BE20E47C2680}"/>
              </a:ext>
            </a:extLst>
          </p:cNvPr>
          <p:cNvCxnSpPr/>
          <p:nvPr/>
        </p:nvCxnSpPr>
        <p:spPr>
          <a:xfrm flipV="1">
            <a:off x="8475907" y="4105130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A1BC88CD-4F3F-DBFC-48CF-D481C8939381}"/>
              </a:ext>
            </a:extLst>
          </p:cNvPr>
          <p:cNvCxnSpPr/>
          <p:nvPr/>
        </p:nvCxnSpPr>
        <p:spPr>
          <a:xfrm flipV="1">
            <a:off x="8642906" y="5025588"/>
            <a:ext cx="1364811" cy="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ttangolo 50">
            <a:extLst>
              <a:ext uri="{FF2B5EF4-FFF2-40B4-BE49-F238E27FC236}">
                <a16:creationId xmlns:a16="http://schemas.microsoft.com/office/drawing/2014/main" id="{2DF20C12-22FF-127C-EB15-8C9485EB3ECC}"/>
              </a:ext>
            </a:extLst>
          </p:cNvPr>
          <p:cNvSpPr/>
          <p:nvPr/>
        </p:nvSpPr>
        <p:spPr>
          <a:xfrm>
            <a:off x="7776755" y="3641836"/>
            <a:ext cx="1398304" cy="94436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Progettazione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Autorizzazioni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Patrimonio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M. Pozzi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8A8E9682-3FFA-8976-CDAC-FDB9B79F94A6}"/>
              </a:ext>
            </a:extLst>
          </p:cNvPr>
          <p:cNvSpPr/>
          <p:nvPr/>
        </p:nvSpPr>
        <p:spPr>
          <a:xfrm>
            <a:off x="9528084" y="3640446"/>
            <a:ext cx="1517698" cy="95618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Direzione Lavori,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Coordinamento e Attività CSP/CSE,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Facility Management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S. Cellitti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DD7F11DF-ACF4-5EED-444D-CADD9FC2CCB2}"/>
              </a:ext>
            </a:extLst>
          </p:cNvPr>
          <p:cNvSpPr/>
          <p:nvPr/>
        </p:nvSpPr>
        <p:spPr>
          <a:xfrm>
            <a:off x="7776755" y="4646904"/>
            <a:ext cx="1415448" cy="91629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Pianificazione Interventi, Pareri Allacci Civili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</a:t>
            </a:r>
            <a:r>
              <a:rPr lang="it-IT" sz="1000" i="1" dirty="0">
                <a:solidFill>
                  <a:srgbClr val="00000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B</a:t>
            </a:r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ertalli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4" name="Rettangolo 53">
            <a:extLst>
              <a:ext uri="{FF2B5EF4-FFF2-40B4-BE49-F238E27FC236}">
                <a16:creationId xmlns:a16="http://schemas.microsoft.com/office/drawing/2014/main" id="{6325E390-2F66-B74A-D5C9-8FF3EB0139AF}"/>
              </a:ext>
            </a:extLst>
          </p:cNvPr>
          <p:cNvSpPr/>
          <p:nvPr/>
        </p:nvSpPr>
        <p:spPr>
          <a:xfrm>
            <a:off x="9532645" y="4646905"/>
            <a:ext cx="1517697" cy="91629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Project Management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G. Garbelli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299A2941-3898-12A6-A013-ADE2C02A1793}"/>
              </a:ext>
            </a:extLst>
          </p:cNvPr>
          <p:cNvSpPr/>
          <p:nvPr/>
        </p:nvSpPr>
        <p:spPr>
          <a:xfrm>
            <a:off x="8676995" y="5670732"/>
            <a:ext cx="1517697" cy="94881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SIT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F. Marigo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58" name="Connettore diritto 2057">
            <a:extLst>
              <a:ext uri="{FF2B5EF4-FFF2-40B4-BE49-F238E27FC236}">
                <a16:creationId xmlns:a16="http://schemas.microsoft.com/office/drawing/2014/main" id="{6D7D943B-F67F-8351-CE0C-8470B26CC4EA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11304374" y="2201405"/>
            <a:ext cx="6192" cy="2170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1" name="Rettangolo 2060">
            <a:extLst>
              <a:ext uri="{FF2B5EF4-FFF2-40B4-BE49-F238E27FC236}">
                <a16:creationId xmlns:a16="http://schemas.microsoft.com/office/drawing/2014/main" id="{1B7D2E04-7010-8CDC-EA3D-8FA4862D4623}"/>
              </a:ext>
            </a:extLst>
          </p:cNvPr>
          <p:cNvSpPr/>
          <p:nvPr/>
        </p:nvSpPr>
        <p:spPr>
          <a:xfrm>
            <a:off x="1596618" y="959475"/>
            <a:ext cx="2111804" cy="92902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Coordinamento Area tecnica 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Controllo Investimenti 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Amministrazione e Supporto al RUP per Settore Progettazione</a:t>
            </a:r>
          </a:p>
          <a:p>
            <a:pPr algn="ctr"/>
            <a:r>
              <a:rPr lang="it-IT" sz="1000" b="1" dirty="0">
                <a:solidFill>
                  <a:srgbClr val="003366"/>
                </a:solidFill>
                <a:latin typeface="Constantia" panose="02030602050306030303" pitchFamily="18" charset="0"/>
              </a:rPr>
              <a:t> </a:t>
            </a:r>
          </a:p>
          <a:p>
            <a:pPr algn="ctr"/>
            <a:r>
              <a:rPr lang="it-IT" sz="1100" i="1" kern="1200" dirty="0">
                <a:solidFill>
                  <a:schemeClr val="tx1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P. Gervasoni</a:t>
            </a:r>
            <a:endParaRPr lang="it-IT" sz="1100" i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3" name="Rettangolo 2062">
            <a:extLst>
              <a:ext uri="{FF2B5EF4-FFF2-40B4-BE49-F238E27FC236}">
                <a16:creationId xmlns:a16="http://schemas.microsoft.com/office/drawing/2014/main" id="{861FFA0A-0676-DD3A-709E-A7EFCD4C1C5C}"/>
              </a:ext>
            </a:extLst>
          </p:cNvPr>
          <p:cNvSpPr/>
          <p:nvPr/>
        </p:nvSpPr>
        <p:spPr>
          <a:xfrm>
            <a:off x="8676995" y="966085"/>
            <a:ext cx="1615365" cy="48818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Energy Management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S. Galati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4" name="Rettangolo 2063">
            <a:extLst>
              <a:ext uri="{FF2B5EF4-FFF2-40B4-BE49-F238E27FC236}">
                <a16:creationId xmlns:a16="http://schemas.microsoft.com/office/drawing/2014/main" id="{54DEBF86-2935-08F1-2993-49C61A93E340}"/>
              </a:ext>
            </a:extLst>
          </p:cNvPr>
          <p:cNvSpPr/>
          <p:nvPr/>
        </p:nvSpPr>
        <p:spPr>
          <a:xfrm>
            <a:off x="8688504" y="1496147"/>
            <a:ext cx="1615365" cy="488182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 err="1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Mobility</a:t>
            </a:r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 Manager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D. De Bonis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60245975-FF75-8BD1-EF0C-630DE536470A}"/>
              </a:ext>
            </a:extLst>
          </p:cNvPr>
          <p:cNvSpPr/>
          <p:nvPr/>
        </p:nvSpPr>
        <p:spPr>
          <a:xfrm>
            <a:off x="7149424" y="2424752"/>
            <a:ext cx="962392" cy="41952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Staff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8BE8C450-0ADF-D9BF-CD22-98BA898EB3CB}"/>
              </a:ext>
            </a:extLst>
          </p:cNvPr>
          <p:cNvSpPr/>
          <p:nvPr/>
        </p:nvSpPr>
        <p:spPr>
          <a:xfrm>
            <a:off x="7142538" y="2907192"/>
            <a:ext cx="966458" cy="40727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Adempimenti ambientali </a:t>
            </a:r>
          </a:p>
          <a:p>
            <a:pPr algn="ctr"/>
            <a:r>
              <a:rPr lang="it-IT" sz="9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KPI</a:t>
            </a:r>
            <a:endParaRPr lang="it-IT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9A05A20F-05C6-2568-53EC-5E66DA7BC62B}"/>
              </a:ext>
            </a:extLst>
          </p:cNvPr>
          <p:cNvSpPr/>
          <p:nvPr/>
        </p:nvSpPr>
        <p:spPr>
          <a:xfrm>
            <a:off x="3879543" y="2601214"/>
            <a:ext cx="962392" cy="4881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00" b="1" kern="1200" dirty="0">
              <a:solidFill>
                <a:srgbClr val="003366"/>
              </a:solidFill>
              <a:effectLst/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Investimenti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it-IT" sz="1000" i="1" kern="1200" dirty="0">
                <a:solidFill>
                  <a:srgbClr val="000000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L. Comi</a:t>
            </a:r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it-I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FF075E22-4206-E248-EF45-FDB378961F6A}"/>
              </a:ext>
            </a:extLst>
          </p:cNvPr>
          <p:cNvSpPr/>
          <p:nvPr/>
        </p:nvSpPr>
        <p:spPr>
          <a:xfrm>
            <a:off x="2517524" y="2590048"/>
            <a:ext cx="1200476" cy="4881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b="1" kern="1200" dirty="0">
                <a:solidFill>
                  <a:srgbClr val="003366"/>
                </a:solidFill>
                <a:effectLst/>
                <a:latin typeface="Constantia" panose="02030602050306030303" pitchFamily="18" charset="0"/>
                <a:ea typeface="Times New Roman" panose="02020603050405020304" pitchFamily="18" charset="0"/>
              </a:rPr>
              <a:t>Segreteria Tecnica Supporto RUP Acquedotto</a:t>
            </a:r>
            <a:endParaRPr lang="it-IT" sz="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F9D7F31-92F2-159C-63F0-1FCF40F7F289}"/>
              </a:ext>
            </a:extLst>
          </p:cNvPr>
          <p:cNvSpPr txBox="1"/>
          <p:nvPr/>
        </p:nvSpPr>
        <p:spPr>
          <a:xfrm>
            <a:off x="9880599" y="165958"/>
            <a:ext cx="1895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/>
              <a:t>All20PdG00OrganigrammaRev38</a:t>
            </a:r>
          </a:p>
          <a:p>
            <a:r>
              <a:rPr lang="it-IT" sz="1000" dirty="0"/>
              <a:t>del 31/10/2025</a:t>
            </a:r>
          </a:p>
        </p:txBody>
      </p:sp>
      <p:cxnSp>
        <p:nvCxnSpPr>
          <p:cNvPr id="6" name="Connettore diritto 36">
            <a:extLst>
              <a:ext uri="{FF2B5EF4-FFF2-40B4-BE49-F238E27FC236}">
                <a16:creationId xmlns:a16="http://schemas.microsoft.com/office/drawing/2014/main" id="{74073079-CFC9-ADF2-5B55-6B4815A40E91}"/>
              </a:ext>
            </a:extLst>
          </p:cNvPr>
          <p:cNvCxnSpPr>
            <a:cxnSpLocks/>
          </p:cNvCxnSpPr>
          <p:nvPr/>
        </p:nvCxnSpPr>
        <p:spPr>
          <a:xfrm>
            <a:off x="6261515" y="1994208"/>
            <a:ext cx="0" cy="2071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391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Tema 2022">
  <a:themeElements>
    <a:clrScheme name="Office 2013 - Tema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2710</TotalTime>
  <Words>327</Words>
  <Application>Microsoft Office PowerPoint</Application>
  <PresentationFormat>Widescreen</PresentationFormat>
  <Paragraphs>123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Constantia</vt:lpstr>
      <vt:lpstr>Times New Roman</vt:lpstr>
      <vt:lpstr>Office 2013 - Tema 2022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Chiara Legrenzi</dc:creator>
  <cp:lastModifiedBy>Senigalliesi Gessica</cp:lastModifiedBy>
  <cp:revision>342</cp:revision>
  <cp:lastPrinted>2024-10-16T10:12:20Z</cp:lastPrinted>
  <dcterms:created xsi:type="dcterms:W3CDTF">2018-10-08T10:55:29Z</dcterms:created>
  <dcterms:modified xsi:type="dcterms:W3CDTF">2025-11-04T08:27:01Z</dcterms:modified>
</cp:coreProperties>
</file>